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57" r:id="rId3"/>
    <p:sldId id="258" r:id="rId4"/>
    <p:sldId id="284" r:id="rId5"/>
    <p:sldId id="285" r:id="rId6"/>
    <p:sldId id="259" r:id="rId7"/>
    <p:sldId id="260" r:id="rId8"/>
    <p:sldId id="261" r:id="rId9"/>
    <p:sldId id="269" r:id="rId10"/>
    <p:sldId id="270" r:id="rId11"/>
    <p:sldId id="271" r:id="rId12"/>
    <p:sldId id="274" r:id="rId13"/>
    <p:sldId id="275" r:id="rId14"/>
    <p:sldId id="276" r:id="rId15"/>
    <p:sldId id="282" r:id="rId16"/>
    <p:sldId id="287" r:id="rId17"/>
    <p:sldId id="277" r:id="rId18"/>
    <p:sldId id="263" r:id="rId19"/>
    <p:sldId id="278" r:id="rId20"/>
    <p:sldId id="279" r:id="rId21"/>
    <p:sldId id="280" r:id="rId22"/>
    <p:sldId id="286" r:id="rId23"/>
    <p:sldId id="281" r:id="rId24"/>
    <p:sldId id="283" r:id="rId25"/>
    <p:sldId id="267" r:id="rId26"/>
    <p:sldId id="26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21" autoAdjust="0"/>
    <p:restoredTop sz="94660"/>
  </p:normalViewPr>
  <p:slideViewPr>
    <p:cSldViewPr>
      <p:cViewPr>
        <p:scale>
          <a:sx n="122" d="100"/>
          <a:sy n="122" d="100"/>
        </p:scale>
        <p:origin x="132" y="11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2B3F4-DEAA-4744-B452-D650D50AFA12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6B833-F901-46CB-9FED-FDE52306DA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6B833-F901-46CB-9FED-FDE52306DA6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48C1350-E9C5-42FA-B411-2DCCF0010640}" type="datetimeFigureOut">
              <a:rPr lang="ru-RU" smtClean="0"/>
              <a:pPr/>
              <a:t>03.12.2023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Единый государственный экзамен (ЕГЭ) – это основная форма государственной итоговой аттестации выпускников школ Российской Федерации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Государственная итоговая </a:t>
            </a:r>
            <a:br>
              <a:rPr lang="ru-RU" dirty="0" smtClean="0"/>
            </a:br>
            <a:r>
              <a:rPr lang="ru-RU" dirty="0" smtClean="0"/>
              <a:t>аттестация в 11 классе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сведения о ЕГЭ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309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/>
              <a:t> </a:t>
            </a:r>
            <a:r>
              <a:rPr lang="ru-RU" dirty="0"/>
              <a:t>ЕГЭ проводится во всех субъектах Российской Федерации </a:t>
            </a:r>
          </a:p>
          <a:p>
            <a:pPr algn="just"/>
            <a:r>
              <a:rPr lang="ru-RU" dirty="0" smtClean="0"/>
              <a:t>Результаты </a:t>
            </a:r>
            <a:r>
              <a:rPr lang="ru-RU" dirty="0"/>
              <a:t>ЕГЭ - результат вступительных испытаний в </a:t>
            </a:r>
            <a:r>
              <a:rPr lang="ru-RU" dirty="0" smtClean="0"/>
              <a:t>ВУЗ</a:t>
            </a:r>
          </a:p>
          <a:p>
            <a:pPr algn="just"/>
            <a:r>
              <a:rPr lang="ru-RU" dirty="0"/>
              <a:t>ЕГЭ организуется и проводится Федеральной службой по надзору в сфере образования и науки (</a:t>
            </a:r>
            <a:r>
              <a:rPr lang="ru-RU" dirty="0" err="1"/>
              <a:t>Рособрнадзор</a:t>
            </a:r>
            <a:r>
              <a:rPr lang="ru-RU" dirty="0"/>
              <a:t>) совместно с органами исполнительной власти субъектов Российской Федерации, осуществляющими управление в сфере </a:t>
            </a:r>
            <a:r>
              <a:rPr lang="ru-RU" dirty="0" smtClean="0"/>
              <a:t>образования</a:t>
            </a:r>
          </a:p>
          <a:p>
            <a:pPr algn="just"/>
            <a:r>
              <a:rPr lang="ru-RU" dirty="0"/>
              <a:t>Организационным и технологическим обеспечением проведения ЕГЭ на федеральном уровне занимается </a:t>
            </a:r>
            <a:r>
              <a:rPr lang="ru-RU" dirty="0" smtClean="0"/>
              <a:t>Федеральный Центр тестирования (ФЦТ), </a:t>
            </a:r>
            <a:r>
              <a:rPr lang="ru-RU" dirty="0"/>
              <a:t>разработкой и экспертизой </a:t>
            </a:r>
            <a:r>
              <a:rPr lang="ru-RU" dirty="0" smtClean="0"/>
              <a:t>контрольно-измерительных материалов (КИМ) </a:t>
            </a:r>
            <a:r>
              <a:rPr lang="ru-RU" dirty="0"/>
              <a:t>– </a:t>
            </a:r>
            <a:r>
              <a:rPr lang="ru-RU" dirty="0" smtClean="0"/>
              <a:t>ФЕДЕРАЛЬНЫЙ ИНСТИТУТ ПЕДАГОГИЧЕСКИХ ИЗМЕРЕНЕНИЙ (ФИПИ)</a:t>
            </a:r>
          </a:p>
          <a:p>
            <a:pPr marL="0" indent="0"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Особенности ЕГЭ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8503920" cy="4572000"/>
          </a:xfrm>
        </p:spPr>
        <p:txBody>
          <a:bodyPr/>
          <a:lstStyle/>
          <a:p>
            <a:pPr algn="just"/>
            <a:r>
              <a:rPr lang="ru-RU" dirty="0" smtClean="0"/>
              <a:t>единые </a:t>
            </a:r>
            <a:r>
              <a:rPr lang="ru-RU" dirty="0"/>
              <a:t>правила </a:t>
            </a:r>
            <a:r>
              <a:rPr lang="ru-RU" dirty="0" smtClean="0"/>
              <a:t>проведения, </a:t>
            </a:r>
            <a:endParaRPr lang="ru-RU" dirty="0"/>
          </a:p>
          <a:p>
            <a:pPr algn="just"/>
            <a:r>
              <a:rPr lang="ru-RU" dirty="0" smtClean="0"/>
              <a:t>единое расписание – утверждает Министерство образования и науки РФ, </a:t>
            </a:r>
          </a:p>
          <a:p>
            <a:pPr algn="just"/>
            <a:r>
              <a:rPr lang="ru-RU" dirty="0" smtClean="0"/>
              <a:t>использование </a:t>
            </a:r>
            <a:r>
              <a:rPr lang="ru-RU" dirty="0"/>
              <a:t>заданий стандартизированной формы (КИМ</a:t>
            </a:r>
            <a:r>
              <a:rPr lang="ru-RU" dirty="0" smtClean="0"/>
              <a:t>), </a:t>
            </a:r>
            <a:endParaRPr lang="ru-RU" dirty="0"/>
          </a:p>
          <a:p>
            <a:pPr algn="just"/>
            <a:r>
              <a:rPr lang="ru-RU" dirty="0" smtClean="0"/>
              <a:t>использование </a:t>
            </a:r>
            <a:r>
              <a:rPr lang="ru-RU" dirty="0"/>
              <a:t>специальных бланков для оформления ответов на </a:t>
            </a:r>
            <a:r>
              <a:rPr lang="ru-RU" dirty="0" smtClean="0"/>
              <a:t>задания, </a:t>
            </a:r>
            <a:endParaRPr lang="ru-RU" dirty="0"/>
          </a:p>
          <a:p>
            <a:pPr algn="just"/>
            <a:r>
              <a:rPr lang="ru-RU" dirty="0" smtClean="0"/>
              <a:t>проведение </a:t>
            </a:r>
            <a:r>
              <a:rPr lang="ru-RU" dirty="0"/>
              <a:t>письменно на русском языке (за исключением ЕГЭ по иностранным языкам)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Бланки </a:t>
            </a:r>
            <a:r>
              <a:rPr lang="ru-RU" dirty="0"/>
              <a:t>ЕГЭ</a:t>
            </a: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9837" t="6982" r="39543" b="40399"/>
          <a:stretch/>
        </p:blipFill>
        <p:spPr bwMode="auto">
          <a:xfrm>
            <a:off x="107504" y="1376771"/>
            <a:ext cx="2880320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39697" t="18703" r="39823" b="28179"/>
          <a:stretch/>
        </p:blipFill>
        <p:spPr bwMode="auto">
          <a:xfrm>
            <a:off x="2771800" y="1365172"/>
            <a:ext cx="2304256" cy="4127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/>
          <a:srcRect l="39417" t="17706" r="39963" b="29925"/>
          <a:stretch/>
        </p:blipFill>
        <p:spPr bwMode="auto">
          <a:xfrm>
            <a:off x="4838370" y="1388370"/>
            <a:ext cx="2491596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5"/>
          <a:srcRect l="39557" t="15960" r="39683" b="31671"/>
          <a:stretch/>
        </p:blipFill>
        <p:spPr bwMode="auto">
          <a:xfrm>
            <a:off x="5796136" y="1844824"/>
            <a:ext cx="2627784" cy="41160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6"/>
          <a:srcRect l="39417" t="18454" r="39683" b="29426"/>
          <a:stretch/>
        </p:blipFill>
        <p:spPr bwMode="auto">
          <a:xfrm>
            <a:off x="6084168" y="2636913"/>
            <a:ext cx="3059832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7112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27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7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7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7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7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Состав </a:t>
            </a:r>
            <a:r>
              <a:rPr lang="ru-RU" sz="27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индивидуального комплекта </a:t>
            </a:r>
            <a:r>
              <a:rPr lang="ru-RU" sz="27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ЕГЭ</a:t>
            </a:r>
            <a:br>
              <a:rPr lang="ru-RU" sz="27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7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(печатается в аудитории)</a:t>
            </a:r>
            <a:endParaRPr lang="ru-RU" sz="27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20383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2213" y="1277938"/>
            <a:ext cx="20383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4500" y="1273175"/>
            <a:ext cx="20383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1213" y="1274763"/>
            <a:ext cx="20383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E:\Презентации\2008\13-14 марта\RUS_01_2007.png"/>
          <p:cNvPicPr>
            <a:picLocks noChangeAspect="1" noChangeArrowheads="1"/>
          </p:cNvPicPr>
          <p:nvPr/>
        </p:nvPicPr>
        <p:blipFill>
          <a:blip r:embed="rId6">
            <a:extLst/>
          </a:blip>
          <a:srcRect/>
          <a:stretch>
            <a:fillRect/>
          </a:stretch>
        </p:blipFill>
        <p:spPr bwMode="auto">
          <a:xfrm>
            <a:off x="5186764" y="3594610"/>
            <a:ext cx="3581487" cy="2561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50825" y="4425950"/>
            <a:ext cx="3744913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dirty="0">
                <a:latin typeface="+mn-lt"/>
              </a:rPr>
              <a:t> Бланк регистрации</a:t>
            </a:r>
          </a:p>
          <a:p>
            <a:pPr eaLnBrk="1" hangingPunct="1">
              <a:buFontTx/>
              <a:buChar char="•"/>
            </a:pPr>
            <a:r>
              <a:rPr lang="ru-RU" dirty="0">
                <a:latin typeface="+mn-lt"/>
              </a:rPr>
              <a:t> Бланк ответов №1</a:t>
            </a:r>
          </a:p>
          <a:p>
            <a:pPr eaLnBrk="1" hangingPunct="1">
              <a:buFontTx/>
              <a:buChar char="•"/>
            </a:pPr>
            <a:r>
              <a:rPr lang="ru-RU" dirty="0">
                <a:latin typeface="+mn-lt"/>
              </a:rPr>
              <a:t> Бланк ответов №2 лист 1</a:t>
            </a:r>
          </a:p>
          <a:p>
            <a:pPr eaLnBrk="1" hangingPunct="1">
              <a:buFontTx/>
              <a:buChar char="•"/>
            </a:pPr>
            <a:r>
              <a:rPr lang="ru-RU" dirty="0">
                <a:latin typeface="+mn-lt"/>
              </a:rPr>
              <a:t> Бланк ответов №2 лист 2</a:t>
            </a:r>
          </a:p>
          <a:p>
            <a:pPr eaLnBrk="1" hangingPunct="1">
              <a:buFontTx/>
              <a:buChar char="•"/>
            </a:pPr>
            <a:r>
              <a:rPr lang="ru-RU" dirty="0">
                <a:latin typeface="+mn-lt"/>
              </a:rPr>
              <a:t> КИМ (несколько страниц)</a:t>
            </a:r>
          </a:p>
          <a:p>
            <a:pPr eaLnBrk="1" hangingPunct="1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53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Участники </a:t>
            </a:r>
            <a:r>
              <a:rPr lang="ru-RU" dirty="0" smtClean="0"/>
              <a:t>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обучающиеся, освоившие </a:t>
            </a:r>
            <a:r>
              <a:rPr lang="ru-RU" dirty="0" smtClean="0"/>
              <a:t>основные общеобразовательные </a:t>
            </a:r>
            <a:r>
              <a:rPr lang="ru-RU" dirty="0"/>
              <a:t>программы среднего общего образования и допущенные в установленном порядке к государственной итоговой аттестации (выпускники текущего года</a:t>
            </a:r>
            <a:r>
              <a:rPr lang="ru-RU" dirty="0" smtClean="0"/>
              <a:t>)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Итоговое </a:t>
            </a:r>
            <a:r>
              <a:rPr lang="ru-RU" dirty="0">
                <a:solidFill>
                  <a:srgbClr val="FF0000"/>
                </a:solidFill>
              </a:rPr>
              <a:t>сочинение /изложение/ - допуск и </a:t>
            </a:r>
            <a:r>
              <a:rPr lang="ru-RU" dirty="0" smtClean="0">
                <a:solidFill>
                  <a:srgbClr val="FF0000"/>
                </a:solidFill>
              </a:rPr>
              <a:t>ГИА</a:t>
            </a:r>
          </a:p>
          <a:p>
            <a:pPr marL="0" indent="0" algn="ctr">
              <a:buNone/>
            </a:pPr>
            <a:r>
              <a:rPr lang="ru-RU" dirty="0" smtClean="0"/>
              <a:t>При </a:t>
            </a:r>
            <a:r>
              <a:rPr lang="ru-RU" dirty="0"/>
              <a:t>неудовлетворительном результате </a:t>
            </a:r>
            <a:r>
              <a:rPr lang="ru-RU" dirty="0" smtClean="0"/>
              <a:t>предоставлено право </a:t>
            </a:r>
            <a:r>
              <a:rPr lang="ru-RU" dirty="0"/>
              <a:t>пересдачи весной.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Итоговое сочинение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FF0000"/>
                </a:solidFill>
              </a:rPr>
              <a:t>Статус работы 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dirty="0" smtClean="0"/>
              <a:t>Это </a:t>
            </a:r>
            <a:r>
              <a:rPr lang="ru-RU" dirty="0"/>
              <a:t>выпускное </a:t>
            </a:r>
            <a:r>
              <a:rPr lang="ru-RU" dirty="0" smtClean="0"/>
              <a:t>сочинение (изложение). Обязательно </a:t>
            </a:r>
            <a:r>
              <a:rPr lang="ru-RU" dirty="0"/>
              <a:t>для всех выпускников: окончить школу без него нельзя.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>
                <a:solidFill>
                  <a:srgbClr val="FF0000"/>
                </a:solidFill>
              </a:rPr>
              <a:t>Оценивание</a:t>
            </a:r>
          </a:p>
          <a:p>
            <a:pPr marL="0" indent="0" algn="just">
              <a:buNone/>
            </a:pPr>
            <a:r>
              <a:rPr lang="ru-RU" dirty="0" smtClean="0"/>
              <a:t>Зачёт </a:t>
            </a:r>
            <a:r>
              <a:rPr lang="ru-RU" dirty="0"/>
              <a:t>— </a:t>
            </a:r>
            <a:r>
              <a:rPr lang="ru-RU" dirty="0" smtClean="0"/>
              <a:t>незачёт. </a:t>
            </a:r>
            <a:r>
              <a:rPr lang="ru-RU" dirty="0"/>
              <a:t>В школе </a:t>
            </a:r>
            <a:r>
              <a:rPr lang="ru-RU" dirty="0" smtClean="0"/>
              <a:t>баллы не выставляются. </a:t>
            </a:r>
            <a:r>
              <a:rPr lang="ru-RU" dirty="0"/>
              <a:t>Для окончания школы нужно получить за работу зачёт. Только зачёт за сочинение будет пропуском к остальным экзаменам. Кто не справится с сочинением, к другим экзаменам не допускается.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Итоговое сочинение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222" y="1196752"/>
            <a:ext cx="436127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/>
              <a:t>Сочинение длится </a:t>
            </a:r>
            <a:r>
              <a:rPr lang="ru-RU" sz="1700" dirty="0"/>
              <a:t>три часа пятьдесят пять минут (235 минут</a:t>
            </a:r>
            <a:r>
              <a:rPr lang="ru-RU" sz="1700" dirty="0" smtClean="0"/>
              <a:t>).</a:t>
            </a:r>
          </a:p>
          <a:p>
            <a:pPr algn="just"/>
            <a:r>
              <a:rPr lang="ru-RU" sz="1700" dirty="0" smtClean="0"/>
              <a:t>Проверку осуществляет школьная комиссия. </a:t>
            </a:r>
          </a:p>
          <a:p>
            <a:pPr algn="just"/>
            <a:r>
              <a:rPr lang="ru-RU" sz="1700" dirty="0" smtClean="0"/>
              <a:t>Рекомендуемый </a:t>
            </a:r>
            <a:r>
              <a:rPr lang="ru-RU" sz="1700" dirty="0"/>
              <a:t>объём сочинения — 350 слов (считаются все слова, даже маленькие: предлоги, союзы, частицы и проч.). </a:t>
            </a:r>
            <a:endParaRPr lang="ru-RU" sz="1700" dirty="0" smtClean="0"/>
          </a:p>
          <a:p>
            <a:pPr algn="just"/>
            <a:r>
              <a:rPr lang="ru-RU" sz="1700" dirty="0" smtClean="0"/>
              <a:t>За </a:t>
            </a:r>
            <a:r>
              <a:rPr lang="ru-RU" sz="1700" dirty="0"/>
              <a:t>работы объёмом менее 250 слов ставится незачёт</a:t>
            </a:r>
          </a:p>
          <a:p>
            <a:pPr algn="just"/>
            <a:r>
              <a:rPr lang="ru-RU" sz="1700" dirty="0" smtClean="0"/>
              <a:t>Работы </a:t>
            </a:r>
            <a:r>
              <a:rPr lang="ru-RU" sz="1700" dirty="0"/>
              <a:t>школьников </a:t>
            </a:r>
            <a:r>
              <a:rPr lang="ru-RU" sz="1700" dirty="0" smtClean="0"/>
              <a:t>оценивается </a:t>
            </a:r>
            <a:r>
              <a:rPr lang="ru-RU" sz="1700" dirty="0"/>
              <a:t>по пяти критериям: </a:t>
            </a:r>
            <a:endParaRPr lang="ru-RU" sz="1700" dirty="0" smtClean="0"/>
          </a:p>
          <a:p>
            <a:pPr algn="just"/>
            <a:r>
              <a:rPr lang="ru-RU" sz="1700" dirty="0" smtClean="0">
                <a:solidFill>
                  <a:srgbClr val="FF0000"/>
                </a:solidFill>
              </a:rPr>
              <a:t>• соответствие </a:t>
            </a:r>
            <a:r>
              <a:rPr lang="ru-RU" sz="1700" dirty="0">
                <a:solidFill>
                  <a:srgbClr val="FF0000"/>
                </a:solidFill>
              </a:rPr>
              <a:t>теме; </a:t>
            </a:r>
            <a:endParaRPr lang="ru-RU" sz="1700" dirty="0" smtClean="0">
              <a:solidFill>
                <a:srgbClr val="FF0000"/>
              </a:solidFill>
            </a:endParaRPr>
          </a:p>
          <a:p>
            <a:pPr algn="just"/>
            <a:r>
              <a:rPr lang="ru-RU" sz="1700" dirty="0" smtClean="0">
                <a:solidFill>
                  <a:srgbClr val="FF0000"/>
                </a:solidFill>
              </a:rPr>
              <a:t>• аргументация </a:t>
            </a:r>
            <a:r>
              <a:rPr lang="ru-RU" sz="1700" dirty="0">
                <a:solidFill>
                  <a:srgbClr val="FF0000"/>
                </a:solidFill>
              </a:rPr>
              <a:t>и привлечение литературного материала; </a:t>
            </a:r>
            <a:endParaRPr lang="ru-RU" sz="1700" dirty="0" smtClean="0">
              <a:solidFill>
                <a:srgbClr val="FF0000"/>
              </a:solidFill>
            </a:endParaRPr>
          </a:p>
          <a:p>
            <a:pPr algn="just"/>
            <a:r>
              <a:rPr lang="ru-RU" sz="1700" dirty="0" smtClean="0"/>
              <a:t>• композиция</a:t>
            </a:r>
            <a:r>
              <a:rPr lang="ru-RU" sz="1700" dirty="0"/>
              <a:t>; </a:t>
            </a:r>
            <a:endParaRPr lang="ru-RU" sz="1700" dirty="0" smtClean="0"/>
          </a:p>
          <a:p>
            <a:pPr algn="just"/>
            <a:r>
              <a:rPr lang="ru-RU" sz="1700" dirty="0" smtClean="0"/>
              <a:t>• качество </a:t>
            </a:r>
            <a:r>
              <a:rPr lang="ru-RU" sz="1700" dirty="0"/>
              <a:t>письменной речи; </a:t>
            </a:r>
            <a:endParaRPr lang="ru-RU" sz="1700" dirty="0" smtClean="0"/>
          </a:p>
          <a:p>
            <a:pPr algn="just"/>
            <a:r>
              <a:rPr lang="ru-RU" sz="1700" dirty="0" smtClean="0"/>
              <a:t>• грамотность</a:t>
            </a:r>
            <a:r>
              <a:rPr lang="ru-RU" sz="1700" dirty="0"/>
              <a:t>. </a:t>
            </a:r>
            <a:endParaRPr lang="ru-RU" sz="1700" dirty="0" smtClean="0"/>
          </a:p>
          <a:p>
            <a:pPr algn="just"/>
            <a:r>
              <a:rPr lang="ru-RU" sz="1700" dirty="0" smtClean="0"/>
              <a:t>Два </a:t>
            </a:r>
            <a:r>
              <a:rPr lang="ru-RU" sz="1700" dirty="0"/>
              <a:t>первых критерия из этого списка являются обязательными. </a:t>
            </a:r>
          </a:p>
        </p:txBody>
      </p:sp>
      <p:pic>
        <p:nvPicPr>
          <p:cNvPr id="19458" name="Picture 2" descr="https://sch1223s.mskobr.ru/files/Novosti/WhatsApp%20Image%202023-11-29%20at%2008.54.0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1214422"/>
            <a:ext cx="4429156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Сроки подачи заявления на ГИА-11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214422"/>
            <a:ext cx="8503920" cy="5000660"/>
          </a:xfrm>
        </p:spPr>
        <p:txBody>
          <a:bodyPr>
            <a:noAutofit/>
          </a:bodyPr>
          <a:lstStyle/>
          <a:p>
            <a:pPr algn="just"/>
            <a:r>
              <a:rPr lang="ru-RU" sz="1800" dirty="0"/>
              <a:t>Заявление на участие в ЕГЭ с указанием предметов, которые выпускник собирается сдавать, необходимо подать </a:t>
            </a:r>
            <a:r>
              <a:rPr lang="ru-RU" sz="1800" b="1" u="sng" dirty="0">
                <a:solidFill>
                  <a:srgbClr val="FF0000"/>
                </a:solidFill>
              </a:rPr>
              <a:t>не позднее 1 </a:t>
            </a:r>
            <a:r>
              <a:rPr lang="ru-RU" sz="1800" b="1" u="sng" dirty="0" smtClean="0">
                <a:solidFill>
                  <a:srgbClr val="FF0000"/>
                </a:solidFill>
              </a:rPr>
              <a:t>февраля</a:t>
            </a:r>
            <a:r>
              <a:rPr lang="en-US" sz="1800" b="1" u="sng" dirty="0" smtClean="0">
                <a:solidFill>
                  <a:srgbClr val="FF0000"/>
                </a:solidFill>
              </a:rPr>
              <a:t> 2024</a:t>
            </a:r>
            <a:r>
              <a:rPr lang="ru-RU" sz="1800" b="1" u="sng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sz="1800" dirty="0"/>
              <a:t>После </a:t>
            </a:r>
            <a:r>
              <a:rPr lang="ru-RU" sz="1800" b="1" dirty="0">
                <a:solidFill>
                  <a:srgbClr val="FF0000"/>
                </a:solidFill>
              </a:rPr>
              <a:t>1 </a:t>
            </a:r>
            <a:r>
              <a:rPr lang="ru-RU" sz="1800" b="1" dirty="0" smtClean="0">
                <a:solidFill>
                  <a:srgbClr val="FF0000"/>
                </a:solidFill>
              </a:rPr>
              <a:t>февраля </a:t>
            </a:r>
            <a:r>
              <a:rPr lang="ru-RU" sz="1800" dirty="0"/>
              <a:t>изменить (дополнить) перечень указанных в заявлении экзаменов возможно только при наличии уважительных причин (болезни или иных обстоятельств, подтвержденных документально). В этом случае обучающийся подает заявление в ГЭК с указанием измененного перечня учебных предметов, по которым он планирует пройти ГИА, и причины изменения заявленного ранее перечня. Указанное заявление подается не позднее чем за две недели до начала соответствующих экзаменов. Решение принимает ГЭК Санкт-Петербурга. </a:t>
            </a:r>
            <a:endParaRPr lang="en-US" sz="1800" dirty="0" smtClean="0"/>
          </a:p>
          <a:p>
            <a:r>
              <a:rPr lang="ru-RU" sz="1800" dirty="0" smtClean="0"/>
              <a:t>После </a:t>
            </a:r>
            <a:r>
              <a:rPr lang="ru-RU" sz="1800" b="1" dirty="0" smtClean="0">
                <a:solidFill>
                  <a:srgbClr val="FF0000"/>
                </a:solidFill>
              </a:rPr>
              <a:t>1 февраля </a:t>
            </a:r>
            <a:r>
              <a:rPr lang="ru-RU" sz="1800" dirty="0" smtClean="0"/>
              <a:t>без дополнительных документов можно менять выбор уровня математики (базовый или профильный), но не позднее чем за две недели до начала соответствующего экзамена.</a:t>
            </a:r>
          </a:p>
          <a:p>
            <a:r>
              <a:rPr lang="ru-RU" sz="1800" dirty="0" smtClean="0"/>
              <a:t>Участники ГИА, получившие неуд. по математике вправе поменять уровень (базовый или профильный) перед пересдачей в резервный день. Заявление подается в течение двух рабочих дней после дня объявления результатов по математике.</a:t>
            </a:r>
          </a:p>
          <a:p>
            <a:pPr algn="just"/>
            <a:endParaRPr lang="ru-RU" sz="2000" dirty="0"/>
          </a:p>
          <a:p>
            <a:pPr algn="just"/>
            <a:endParaRPr lang="ru-RU" sz="23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47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Предметы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Autofit/>
          </a:bodyPr>
          <a:lstStyle/>
          <a:p>
            <a:pPr algn="just"/>
            <a:r>
              <a:rPr lang="ru-RU" sz="2200" dirty="0">
                <a:solidFill>
                  <a:srgbClr val="FF0000"/>
                </a:solidFill>
              </a:rPr>
              <a:t>Русский </a:t>
            </a:r>
            <a:r>
              <a:rPr lang="ru-RU" sz="2200" dirty="0" smtClean="0">
                <a:solidFill>
                  <a:srgbClr val="FF0000"/>
                </a:solidFill>
              </a:rPr>
              <a:t>язык</a:t>
            </a:r>
          </a:p>
          <a:p>
            <a:pPr algn="just"/>
            <a:r>
              <a:rPr lang="ru-RU" sz="2200" dirty="0" smtClean="0">
                <a:solidFill>
                  <a:srgbClr val="FF0000"/>
                </a:solidFill>
              </a:rPr>
              <a:t>Математика </a:t>
            </a:r>
            <a:r>
              <a:rPr lang="ru-RU" sz="2200" dirty="0">
                <a:solidFill>
                  <a:srgbClr val="FF0000"/>
                </a:solidFill>
              </a:rPr>
              <a:t>(базовый уровень, профильный уровень) </a:t>
            </a:r>
            <a:endParaRPr lang="ru-RU" sz="2200" dirty="0" smtClean="0">
              <a:solidFill>
                <a:srgbClr val="FF0000"/>
              </a:solidFill>
            </a:endParaRPr>
          </a:p>
          <a:p>
            <a:pPr algn="just"/>
            <a:r>
              <a:rPr lang="ru-RU" sz="2200" dirty="0" smtClean="0"/>
              <a:t>Обществознание</a:t>
            </a:r>
          </a:p>
          <a:p>
            <a:pPr algn="just"/>
            <a:r>
              <a:rPr lang="ru-RU" sz="2200" dirty="0" smtClean="0"/>
              <a:t>Физика </a:t>
            </a:r>
          </a:p>
          <a:p>
            <a:pPr algn="just"/>
            <a:r>
              <a:rPr lang="ru-RU" sz="2200" dirty="0" smtClean="0"/>
              <a:t>Химия </a:t>
            </a:r>
          </a:p>
          <a:p>
            <a:pPr algn="just"/>
            <a:r>
              <a:rPr lang="ru-RU" sz="2200" dirty="0" smtClean="0"/>
              <a:t>Биология </a:t>
            </a:r>
          </a:p>
          <a:p>
            <a:pPr algn="just"/>
            <a:r>
              <a:rPr lang="ru-RU" sz="2200" dirty="0" smtClean="0"/>
              <a:t>География </a:t>
            </a:r>
          </a:p>
          <a:p>
            <a:pPr algn="just"/>
            <a:r>
              <a:rPr lang="ru-RU" sz="2200" dirty="0" smtClean="0"/>
              <a:t>История </a:t>
            </a:r>
          </a:p>
          <a:p>
            <a:pPr algn="just"/>
            <a:r>
              <a:rPr lang="ru-RU" sz="2200" dirty="0" smtClean="0"/>
              <a:t>Информатика </a:t>
            </a:r>
            <a:endParaRPr lang="ru-RU" sz="2200" dirty="0"/>
          </a:p>
          <a:p>
            <a:pPr algn="just"/>
            <a:r>
              <a:rPr lang="ru-RU" sz="2200" dirty="0" smtClean="0"/>
              <a:t>Иностранный язык (английский, немецкий, французский)</a:t>
            </a:r>
          </a:p>
          <a:p>
            <a:pPr algn="just"/>
            <a:r>
              <a:rPr lang="ru-RU" sz="2200" dirty="0" smtClean="0"/>
              <a:t>Литература </a:t>
            </a:r>
            <a:endParaRPr lang="ru-RU" sz="2200" dirty="0"/>
          </a:p>
          <a:p>
            <a:pPr algn="just"/>
            <a:endParaRPr lang="ru-RU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06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Предметы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Autofit/>
          </a:bodyPr>
          <a:lstStyle/>
          <a:p>
            <a:pPr algn="just"/>
            <a:r>
              <a:rPr lang="ru-RU" sz="3200" dirty="0"/>
              <a:t>Для получения аттестата выпускники текущего года сдают обязательные предметы – </a:t>
            </a:r>
            <a:r>
              <a:rPr lang="ru-RU" sz="3200" dirty="0">
                <a:solidFill>
                  <a:srgbClr val="FF0000"/>
                </a:solidFill>
              </a:rPr>
              <a:t>русский язык и математику </a:t>
            </a:r>
            <a:endParaRPr lang="ru-RU" sz="3200" dirty="0" smtClean="0">
              <a:solidFill>
                <a:srgbClr val="FF0000"/>
              </a:solidFill>
            </a:endParaRPr>
          </a:p>
          <a:p>
            <a:pPr algn="just"/>
            <a:endParaRPr lang="ru-RU" sz="3200" dirty="0"/>
          </a:p>
          <a:p>
            <a:pPr algn="just"/>
            <a:r>
              <a:rPr lang="ru-RU" sz="3200" dirty="0" smtClean="0"/>
              <a:t>Сдать </a:t>
            </a:r>
            <a:r>
              <a:rPr lang="ru-RU" sz="3200" dirty="0"/>
              <a:t>можно любое количество предметов из списка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41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Апелляция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Апелляция </a:t>
            </a:r>
            <a:r>
              <a:rPr lang="ru-RU" sz="2400" dirty="0"/>
              <a:t>– это письменное заявление участника ЕГЭ либо о нарушении установленного порядка проведения ЕГЭ, либо о несогласии с результатами </a:t>
            </a:r>
            <a:r>
              <a:rPr lang="ru-RU" sz="2400" dirty="0" smtClean="0"/>
              <a:t>ЕГЭ.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/>
              <a:t>Апелляция о нарушении установленного порядка проведения ЕГЭ подается </a:t>
            </a:r>
            <a:r>
              <a:rPr lang="ru-RU" sz="2400" dirty="0">
                <a:solidFill>
                  <a:srgbClr val="FF0000"/>
                </a:solidFill>
              </a:rPr>
              <a:t>в день экзамена </a:t>
            </a:r>
            <a:r>
              <a:rPr lang="ru-RU" sz="2400" dirty="0"/>
              <a:t>после сдачи бланков ЕГЭ не выходя из </a:t>
            </a:r>
            <a:r>
              <a:rPr lang="ru-RU" sz="2400" dirty="0" smtClean="0"/>
              <a:t>ППЭ (в случае подтверждения факта нарушения </a:t>
            </a:r>
            <a:r>
              <a:rPr lang="ru-RU" sz="2400" dirty="0"/>
              <a:t>установленного порядка проведения ЕГЭ</a:t>
            </a:r>
            <a:r>
              <a:rPr lang="ru-RU" sz="2400" dirty="0" smtClean="0"/>
              <a:t> результаты аннулируются, пересдача).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Апелляция </a:t>
            </a:r>
            <a:r>
              <a:rPr lang="ru-RU" sz="2400" dirty="0"/>
              <a:t>о несогласии с результатами ЕГЭ подается в течение 2 рабочих дней после официального объявления индивидуальных результатов экзамена и ознакомления с ними участника ЕГЭ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270316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Результаты рассмотрения апелляции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800" dirty="0" smtClean="0"/>
              <a:t>По </a:t>
            </a:r>
            <a:r>
              <a:rPr lang="ru-RU" sz="2800" dirty="0"/>
              <a:t>результатам рассмотрения апелляции количество выставленных баллов может быть изменено </a:t>
            </a:r>
            <a:r>
              <a:rPr lang="ru-RU" sz="2800" dirty="0">
                <a:solidFill>
                  <a:srgbClr val="FF0000"/>
                </a:solidFill>
              </a:rPr>
              <a:t>как в сторону увеличения, так и в сторону уменьшения </a:t>
            </a:r>
            <a:endParaRPr lang="ru-RU" sz="2800" dirty="0" smtClean="0">
              <a:solidFill>
                <a:srgbClr val="FF000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/>
              <a:t>Экзаменационная </a:t>
            </a:r>
            <a:r>
              <a:rPr lang="ru-RU" sz="2800" dirty="0"/>
              <a:t>работа </a:t>
            </a:r>
            <a:r>
              <a:rPr lang="ru-RU" sz="2800" dirty="0">
                <a:solidFill>
                  <a:srgbClr val="FF0000"/>
                </a:solidFill>
              </a:rPr>
              <a:t>перепроверяется полностью</a:t>
            </a:r>
            <a:r>
              <a:rPr lang="ru-RU" sz="2800" dirty="0"/>
              <a:t>, а не отдельная ее часть </a:t>
            </a:r>
          </a:p>
          <a:p>
            <a:pPr algn="just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FF0000"/>
                </a:solidFill>
              </a:rPr>
              <a:t>Черновики</a:t>
            </a:r>
            <a:r>
              <a:rPr lang="ru-RU" sz="2800" dirty="0"/>
              <a:t>, использованные на экзамене, в качестве материалов апелляции </a:t>
            </a:r>
            <a:r>
              <a:rPr lang="ru-RU" sz="2800" dirty="0">
                <a:solidFill>
                  <a:srgbClr val="FF0000"/>
                </a:solidFill>
              </a:rPr>
              <a:t>не рассматриваются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37883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Результаты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100" dirty="0" smtClean="0"/>
              <a:t>Выполненная </a:t>
            </a:r>
            <a:r>
              <a:rPr lang="ru-RU" sz="2100" dirty="0"/>
              <a:t>экзаменационная работа оценивается в первичных баллах. </a:t>
            </a:r>
            <a:endParaRPr lang="ru-RU" sz="21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100" dirty="0" smtClean="0"/>
              <a:t>Количество </a:t>
            </a:r>
            <a:r>
              <a:rPr lang="ru-RU" sz="2100" dirty="0"/>
              <a:t>первичных баллов за выполнение каждого задания можно узнать в спецификации КИМ по предмету. </a:t>
            </a:r>
          </a:p>
          <a:p>
            <a:pPr algn="just">
              <a:buFont typeface="Arial" pitchFamily="34" charset="0"/>
              <a:buChar char="•"/>
            </a:pPr>
            <a:r>
              <a:rPr lang="ru-RU" sz="2100" dirty="0" smtClean="0">
                <a:solidFill>
                  <a:srgbClr val="FF0000"/>
                </a:solidFill>
              </a:rPr>
              <a:t>Первичные </a:t>
            </a:r>
            <a:r>
              <a:rPr lang="ru-RU" sz="2100" dirty="0">
                <a:solidFill>
                  <a:srgbClr val="FF0000"/>
                </a:solidFill>
              </a:rPr>
              <a:t>баллы переводятся в тестовые</a:t>
            </a:r>
            <a:r>
              <a:rPr lang="ru-RU" sz="2100" dirty="0"/>
              <a:t>, которые и устанавливают итоговый результат ЕГЭ по 100-балльной шкале. </a:t>
            </a:r>
            <a:endParaRPr lang="ru-RU" sz="21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100" dirty="0" smtClean="0"/>
              <a:t>Ознакомление </a:t>
            </a:r>
            <a:r>
              <a:rPr lang="ru-RU" sz="2100" dirty="0"/>
              <a:t>участников ЕГЭ с полученными ими результатами ЕГЭ по общеобразовательному предмету осуществляется не позднее 3-х рабочих дней со дня их утверждения ГЭК под роспись. </a:t>
            </a:r>
            <a:endParaRPr lang="ru-RU" sz="21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100" dirty="0" smtClean="0"/>
              <a:t>Результаты </a:t>
            </a:r>
            <a:r>
              <a:rPr lang="ru-RU" sz="2100" dirty="0"/>
              <a:t>ЕГЭ каждого участника заносятся в федеральную информационную систему</a:t>
            </a:r>
            <a:r>
              <a:rPr lang="ru-RU" sz="2100" dirty="0" smtClean="0"/>
              <a:t>.</a:t>
            </a:r>
            <a:r>
              <a:rPr lang="ru-RU" sz="2100" dirty="0"/>
              <a:t> </a:t>
            </a:r>
            <a:r>
              <a:rPr lang="ru-RU" sz="2100" b="1" dirty="0" smtClean="0">
                <a:solidFill>
                  <a:srgbClr val="FF0000"/>
                </a:solidFill>
              </a:rPr>
              <a:t>Бумажных </a:t>
            </a:r>
            <a:r>
              <a:rPr lang="ru-RU" sz="2100" b="1" dirty="0">
                <a:solidFill>
                  <a:srgbClr val="FF0000"/>
                </a:solidFill>
              </a:rPr>
              <a:t>свидетельств о результатах ЕГЭ не предусмотрено.</a:t>
            </a:r>
          </a:p>
          <a:p>
            <a:pPr algn="just">
              <a:buFont typeface="Arial" pitchFamily="34" charset="0"/>
              <a:buChar char="•"/>
            </a:pP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xmlns="" val="7250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Медали«За особые успехи в учении» I и </a:t>
            </a:r>
            <a:r>
              <a:rPr lang="en-US" sz="3600" dirty="0" smtClean="0"/>
              <a:t>II </a:t>
            </a:r>
            <a:r>
              <a:rPr lang="ru-RU" sz="3600" dirty="0" smtClean="0"/>
              <a:t>степеней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000108"/>
            <a:ext cx="8503920" cy="4984668"/>
          </a:xfrm>
        </p:spPr>
        <p:txBody>
          <a:bodyPr>
            <a:noAutofit/>
          </a:bodyPr>
          <a:lstStyle/>
          <a:p>
            <a:pPr lvl="0"/>
            <a:r>
              <a:rPr lang="ru-RU" sz="1600" dirty="0" smtClean="0">
                <a:solidFill>
                  <a:srgbClr val="FF0000"/>
                </a:solidFill>
              </a:rPr>
              <a:t>Медаль </a:t>
            </a:r>
            <a:r>
              <a:rPr lang="en-US" sz="1600" dirty="0" smtClean="0">
                <a:solidFill>
                  <a:srgbClr val="FF0000"/>
                </a:solidFill>
              </a:rPr>
              <a:t>I </a:t>
            </a:r>
            <a:r>
              <a:rPr lang="ru-RU" sz="1600" dirty="0" smtClean="0">
                <a:solidFill>
                  <a:srgbClr val="FF0000"/>
                </a:solidFill>
              </a:rPr>
              <a:t>степени </a:t>
            </a:r>
            <a:r>
              <a:rPr lang="ru-RU" sz="1600" dirty="0" smtClean="0"/>
              <a:t>вручается лицам, имеющим итоговые оценки успеваемости «отлично» по всем учебным предметам, изучавшимся в соответствии с учебным планом, успешно прошедшим государственную итоговую аттестацию (далее — ГИА) (без учета результатов, полученных при прохождении повторно ГИА) и набравшим:</a:t>
            </a:r>
          </a:p>
          <a:p>
            <a:pPr>
              <a:buNone/>
            </a:pPr>
            <a:r>
              <a:rPr lang="ru-RU" sz="1600" dirty="0" smtClean="0"/>
              <a:t>- не менее 70 баллов на едином государственном экзамене (далее — ЕГЭ)</a:t>
            </a:r>
          </a:p>
          <a:p>
            <a:pPr>
              <a:buNone/>
            </a:pPr>
            <a:r>
              <a:rPr lang="ru-RU" sz="1600" dirty="0" smtClean="0"/>
              <a:t>- по учебному предмету «Русский язык» и не менее 70 баллов на ЕГЭ по одному из сдаваемых учебных предметов, либо 5 баллов на ЕГЭ по учебному предмету «Математика»	базового	уровня	(для	выпускников,	сдающих	только	учебные предметы «Русский язык» и «Математика» базового уровня);</a:t>
            </a:r>
          </a:p>
          <a:p>
            <a:pPr lvl="0"/>
            <a:r>
              <a:rPr lang="ru-RU" sz="1600" dirty="0" smtClean="0">
                <a:solidFill>
                  <a:srgbClr val="FF0000"/>
                </a:solidFill>
              </a:rPr>
              <a:t>Медаль «За особые успехи в учении» II степени </a:t>
            </a:r>
            <a:r>
              <a:rPr lang="ru-RU" sz="1600" dirty="0" smtClean="0"/>
              <a:t>вручается выпускникам, имеющим по всем учебным предметам, изучавшимся в соответствии с учебным планом, итоговые оценки успеваемости «отлично» и не более двух оценок«хорошо», успешно прошедшие ГИА (без учета результатов,   полученных при прохождении повторно ГИА) и набравшим:</a:t>
            </a:r>
          </a:p>
          <a:p>
            <a:pPr>
              <a:buNone/>
            </a:pPr>
            <a:r>
              <a:rPr lang="ru-RU" sz="1600" dirty="0" smtClean="0"/>
              <a:t>- не менее 60 баллов на ЕГЭ по учебному предмету «Русский язык» и не менее 60 баллов на ЕГЭ по одному из сдаваемых учебных предметов, либо 5 баллов на ЕГЭ по учебному предмету «Математика» базового уровня (для выпускников, сдающих только учебные предметы «Русский язык» и «Математика» базового уровня</a:t>
            </a:r>
          </a:p>
        </p:txBody>
      </p:sp>
    </p:spTree>
    <p:extLst>
      <p:ext uri="{BB962C8B-B14F-4D97-AF65-F5344CB8AC3E}">
        <p14:creationId xmlns:p14="http://schemas.microsoft.com/office/powerpoint/2010/main" xmlns="" val="212987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Результаты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Autofit/>
          </a:bodyPr>
          <a:lstStyle/>
          <a:p>
            <a:pPr indent="12700" algn="just">
              <a:buFontTx/>
              <a:buNone/>
            </a:pPr>
            <a:r>
              <a:rPr lang="ru-RU" altLang="ru-RU" sz="2400" dirty="0"/>
              <a:t>Результатами, которые выпускник получит на ЕГЭ, можно будет воспользоваться </a:t>
            </a:r>
            <a:r>
              <a:rPr lang="ru-RU" altLang="ru-RU" sz="2400">
                <a:solidFill>
                  <a:srgbClr val="FF0000"/>
                </a:solidFill>
              </a:rPr>
              <a:t>в </a:t>
            </a:r>
            <a:r>
              <a:rPr lang="ru-RU" altLang="ru-RU" sz="2400" smtClean="0">
                <a:solidFill>
                  <a:srgbClr val="FF0000"/>
                </a:solidFill>
              </a:rPr>
              <a:t>течение </a:t>
            </a:r>
            <a:r>
              <a:rPr lang="ru-RU" altLang="ru-RU" sz="2400" dirty="0">
                <a:solidFill>
                  <a:srgbClr val="FF0000"/>
                </a:solidFill>
              </a:rPr>
              <a:t>четырех лет</a:t>
            </a:r>
            <a:r>
              <a:rPr lang="ru-RU" altLang="ru-RU" sz="2400" dirty="0"/>
              <a:t>. </a:t>
            </a:r>
            <a:endParaRPr lang="ru-RU" altLang="ru-RU" sz="2400" dirty="0" smtClean="0"/>
          </a:p>
          <a:p>
            <a:pPr indent="12700" algn="just">
              <a:buFontTx/>
              <a:buNone/>
            </a:pPr>
            <a:endParaRPr lang="ru-RU" altLang="ru-RU" sz="2400" dirty="0" smtClean="0"/>
          </a:p>
          <a:p>
            <a:pPr indent="12700" algn="just">
              <a:buFontTx/>
              <a:buNone/>
            </a:pPr>
            <a:r>
              <a:rPr lang="ru-RU" altLang="ru-RU" sz="2400" dirty="0" smtClean="0"/>
              <a:t>При </a:t>
            </a:r>
            <a:r>
              <a:rPr lang="ru-RU" altLang="ru-RU" sz="2400" dirty="0"/>
              <a:t>поступлении абитуриенту могут быть добавлены дополнительные </a:t>
            </a:r>
            <a:r>
              <a:rPr lang="ru-RU" altLang="ru-RU" sz="2400" dirty="0" smtClean="0"/>
              <a:t>баллы </a:t>
            </a:r>
            <a:r>
              <a:rPr lang="ru-RU" altLang="ru-RU" sz="2400" dirty="0"/>
              <a:t>за отличный аттестат, особые достижения в учебе (научные конкурсы, олимпиады и т.д.), а также за высокие достижения в области спорта. </a:t>
            </a:r>
          </a:p>
        </p:txBody>
      </p:sp>
    </p:spTree>
    <p:extLst>
      <p:ext uri="{BB962C8B-B14F-4D97-AF65-F5344CB8AC3E}">
        <p14:creationId xmlns:p14="http://schemas.microsoft.com/office/powerpoint/2010/main" xmlns="" val="212987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Неудовлетворительный результат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altLang="ru-RU" sz="2100" dirty="0"/>
              <a:t>Если выпускник текущего года получает результат ниже минимального количества баллов </a:t>
            </a:r>
            <a:r>
              <a:rPr lang="ru-RU" altLang="ru-RU" sz="2100" dirty="0">
                <a:solidFill>
                  <a:srgbClr val="FF0000"/>
                </a:solidFill>
              </a:rPr>
              <a:t>по одному из обязательных предметов </a:t>
            </a:r>
            <a:r>
              <a:rPr lang="ru-RU" altLang="ru-RU" sz="2100" dirty="0"/>
              <a:t>(русский язык или математика), то он может пересдать этот экзамен в этом же году в резервные дни. </a:t>
            </a:r>
            <a:endParaRPr lang="ru-RU" sz="21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100" dirty="0" smtClean="0"/>
              <a:t>Если </a:t>
            </a:r>
            <a:r>
              <a:rPr lang="ru-RU" sz="2100" dirty="0"/>
              <a:t>выпускник текущего года получает результаты ниже минимального количества баллов и по русскому языку, и по математике, </a:t>
            </a:r>
            <a:r>
              <a:rPr lang="ru-RU" sz="2100" dirty="0">
                <a:solidFill>
                  <a:srgbClr val="FF0000"/>
                </a:solidFill>
              </a:rPr>
              <a:t>он сможет пересдать ЕГЭ только в </a:t>
            </a:r>
            <a:r>
              <a:rPr lang="ru-RU" sz="2100" dirty="0" smtClean="0">
                <a:solidFill>
                  <a:srgbClr val="FF0000"/>
                </a:solidFill>
              </a:rPr>
              <a:t>сентябре 2019</a:t>
            </a:r>
          </a:p>
          <a:p>
            <a:pPr algn="just">
              <a:buFont typeface="Arial" pitchFamily="34" charset="0"/>
              <a:buChar char="•"/>
            </a:pPr>
            <a:r>
              <a:rPr lang="ru-RU" sz="2100" dirty="0" smtClean="0"/>
              <a:t>Таким </a:t>
            </a:r>
            <a:r>
              <a:rPr lang="ru-RU" sz="2100" dirty="0"/>
              <a:t>образом, выпускнику вместо аттестата должна быть выдана </a:t>
            </a:r>
            <a:r>
              <a:rPr lang="ru-RU" sz="2100" dirty="0">
                <a:solidFill>
                  <a:srgbClr val="FF0000"/>
                </a:solidFill>
              </a:rPr>
              <a:t>справка об обучении в </a:t>
            </a:r>
            <a:r>
              <a:rPr lang="ru-RU" sz="2100" dirty="0" smtClean="0">
                <a:solidFill>
                  <a:srgbClr val="FF0000"/>
                </a:solidFill>
              </a:rPr>
              <a:t>школе</a:t>
            </a:r>
          </a:p>
          <a:p>
            <a:pPr algn="just">
              <a:buFont typeface="Arial" pitchFamily="34" charset="0"/>
              <a:buChar char="•"/>
            </a:pPr>
            <a:r>
              <a:rPr lang="ru-RU" sz="2100" dirty="0"/>
              <a:t>В случае если участник ЕГЭ не получает минимального количества баллов ЕГЭ по выборным предметам, пересдача ЕГЭ для таких участников ЕГЭ предусмотрена </a:t>
            </a:r>
            <a:r>
              <a:rPr lang="ru-RU" sz="2100" dirty="0">
                <a:solidFill>
                  <a:srgbClr val="FF0000"/>
                </a:solidFill>
              </a:rPr>
              <a:t>только через год</a:t>
            </a:r>
            <a:r>
              <a:rPr lang="ru-RU" sz="2100" dirty="0"/>
              <a:t>.</a:t>
            </a:r>
          </a:p>
          <a:p>
            <a:pPr algn="just">
              <a:buFont typeface="Arial" pitchFamily="34" charset="0"/>
              <a:buChar char="•"/>
            </a:pPr>
            <a:endParaRPr lang="ru-RU" sz="2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95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и процедура проведения ЕГЭ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Участники </a:t>
            </a:r>
            <a:r>
              <a:rPr lang="ru-RU" dirty="0"/>
              <a:t>ЕГЭ в основные сроки </a:t>
            </a:r>
            <a:r>
              <a:rPr lang="ru-RU" dirty="0">
                <a:solidFill>
                  <a:srgbClr val="FF0000"/>
                </a:solidFill>
              </a:rPr>
              <a:t>получают уведомление. </a:t>
            </a:r>
            <a:r>
              <a:rPr lang="ru-RU" dirty="0" smtClean="0">
                <a:solidFill>
                  <a:srgbClr val="FF0000"/>
                </a:solidFill>
              </a:rPr>
              <a:t>Проносить уведомление в аудитории ППЭ категорически запрещено.</a:t>
            </a:r>
          </a:p>
          <a:p>
            <a:pPr marL="0" indent="0" algn="just">
              <a:buNone/>
            </a:pPr>
            <a:r>
              <a:rPr lang="ru-RU" dirty="0" smtClean="0"/>
              <a:t>В уведомлении </a:t>
            </a:r>
            <a:r>
              <a:rPr lang="ru-RU" dirty="0"/>
              <a:t>на ЕГЭ указывается: </a:t>
            </a:r>
            <a:endParaRPr lang="ru-RU" dirty="0" smtClean="0"/>
          </a:p>
          <a:p>
            <a:pPr algn="just"/>
            <a:r>
              <a:rPr lang="ru-RU" dirty="0" smtClean="0"/>
              <a:t>предметы ЕГЭ, </a:t>
            </a:r>
            <a:endParaRPr lang="ru-RU" dirty="0"/>
          </a:p>
          <a:p>
            <a:pPr algn="just"/>
            <a:r>
              <a:rPr lang="ru-RU" dirty="0" smtClean="0"/>
              <a:t>адреса </a:t>
            </a:r>
            <a:r>
              <a:rPr lang="ru-RU" dirty="0"/>
              <a:t>пунктов проведения экзамена (далее – ППЭ</a:t>
            </a:r>
            <a:r>
              <a:rPr lang="ru-RU" dirty="0" smtClean="0"/>
              <a:t>), </a:t>
            </a:r>
            <a:endParaRPr lang="ru-RU" dirty="0"/>
          </a:p>
          <a:p>
            <a:pPr algn="just"/>
            <a:r>
              <a:rPr lang="ru-RU" dirty="0" smtClean="0"/>
              <a:t>даты </a:t>
            </a:r>
            <a:r>
              <a:rPr lang="ru-RU" dirty="0"/>
              <a:t>и время начала </a:t>
            </a:r>
            <a:r>
              <a:rPr lang="ru-RU" dirty="0" smtClean="0"/>
              <a:t>экзаменов, </a:t>
            </a:r>
            <a:endParaRPr lang="ru-RU" dirty="0"/>
          </a:p>
          <a:p>
            <a:pPr algn="just"/>
            <a:r>
              <a:rPr lang="ru-RU" dirty="0" smtClean="0"/>
              <a:t>коды </a:t>
            </a:r>
            <a:r>
              <a:rPr lang="ru-RU" dirty="0"/>
              <a:t>образовательного учреждения и ППЭ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и процедура проведения ЕГЭ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ru-RU" dirty="0"/>
              <a:t>ЕГЭ проводится в специальных пунктах проведения экзамена (ППЭ</a:t>
            </a:r>
            <a:r>
              <a:rPr lang="ru-RU" dirty="0" smtClean="0"/>
              <a:t>)</a:t>
            </a:r>
          </a:p>
          <a:p>
            <a:pPr marL="0" indent="0" algn="just">
              <a:buNone/>
            </a:pPr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ППЭ нужно приходить с паспортом или другим документом, удостоверяющим личность </a:t>
            </a:r>
            <a:endParaRPr lang="ru-RU" dirty="0" smtClean="0"/>
          </a:p>
          <a:p>
            <a:pPr algn="just">
              <a:buFont typeface="Arial" pitchFamily="34" charset="0"/>
              <a:buChar char="•"/>
            </a:pPr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В ППЭ </a:t>
            </a:r>
            <a:r>
              <a:rPr lang="ru-RU" dirty="0"/>
              <a:t>выпускников сопровождают уполномоченные представители от образовательного учреждения, в котором они обучаются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3621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и процедура проведения ЕГЭ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/>
              <a:t>ЕГЭ начинается </a:t>
            </a:r>
            <a:r>
              <a:rPr lang="ru-RU" dirty="0">
                <a:solidFill>
                  <a:srgbClr val="FF0000"/>
                </a:solidFill>
              </a:rPr>
              <a:t>в 10:00 </a:t>
            </a:r>
            <a:r>
              <a:rPr lang="ru-RU" dirty="0"/>
              <a:t>по местному </a:t>
            </a:r>
            <a:r>
              <a:rPr lang="ru-RU" dirty="0" smtClean="0"/>
              <a:t>времени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Время </a:t>
            </a:r>
            <a:r>
              <a:rPr lang="ru-RU" dirty="0"/>
              <a:t>начала и окончания экзамена фиксируется на доске. </a:t>
            </a:r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Ведется видеонаблюдение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FF0000"/>
                </a:solidFill>
              </a:rPr>
              <a:t>Разрешается </a:t>
            </a:r>
            <a:r>
              <a:rPr lang="ru-RU" dirty="0">
                <a:solidFill>
                  <a:srgbClr val="FF0000"/>
                </a:solidFill>
              </a:rPr>
              <a:t>пользоваться на ЕГЭ </a:t>
            </a:r>
            <a:endParaRPr lang="ru-RU" dirty="0" smtClean="0">
              <a:solidFill>
                <a:srgbClr val="FF0000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математике – линейкой </a:t>
            </a:r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физике – линейкой и непрограммируемым калькулятором </a:t>
            </a:r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химии – непрограммируемым </a:t>
            </a:r>
            <a:r>
              <a:rPr lang="ru-RU" dirty="0" smtClean="0"/>
              <a:t>калькулятором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географии – линейкой, транспортиром, непрограммируемым калькулятором</a:t>
            </a:r>
          </a:p>
        </p:txBody>
      </p:sp>
    </p:spTree>
    <p:extLst>
      <p:ext uri="{BB962C8B-B14F-4D97-AF65-F5344CB8AC3E}">
        <p14:creationId xmlns:p14="http://schemas.microsoft.com/office/powerpoint/2010/main" xmlns="" val="376420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и процедура проведения ЕГЭ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900" dirty="0"/>
              <a:t>Использовать на экзамене </a:t>
            </a:r>
            <a:r>
              <a:rPr lang="ru-RU" sz="1900" b="1" dirty="0" smtClean="0">
                <a:solidFill>
                  <a:srgbClr val="FF0000"/>
                </a:solidFill>
              </a:rPr>
              <a:t>запрещено: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smtClean="0"/>
              <a:t>мобильные </a:t>
            </a:r>
            <a:r>
              <a:rPr lang="ru-RU" sz="1900" dirty="0"/>
              <a:t>телефоны или иные средства </a:t>
            </a:r>
            <a:r>
              <a:rPr lang="ru-RU" sz="1900" dirty="0" smtClean="0"/>
              <a:t>связи, </a:t>
            </a:r>
            <a:r>
              <a:rPr lang="ru-RU" sz="1900" dirty="0"/>
              <a:t>любые электронно-вычислительные устройства и справочные материалы и устройства </a:t>
            </a:r>
            <a:endParaRPr lang="ru-RU" sz="1900" dirty="0" smtClean="0"/>
          </a:p>
          <a:p>
            <a:pPr marL="0" indent="0" algn="just">
              <a:buNone/>
            </a:pPr>
            <a:r>
              <a:rPr lang="ru-RU" sz="1900" dirty="0" smtClean="0"/>
              <a:t>Также </a:t>
            </a:r>
            <a:r>
              <a:rPr lang="ru-RU" sz="1900" b="1" dirty="0">
                <a:solidFill>
                  <a:srgbClr val="FF0000"/>
                </a:solidFill>
              </a:rPr>
              <a:t>запрещаются:</a:t>
            </a:r>
            <a:r>
              <a:rPr lang="ru-RU" sz="1900" dirty="0"/>
              <a:t> </a:t>
            </a:r>
            <a:endParaRPr lang="ru-RU" sz="19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900" dirty="0" smtClean="0"/>
              <a:t>разговоры 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smtClean="0"/>
              <a:t>вставания </a:t>
            </a:r>
            <a:r>
              <a:rPr lang="ru-RU" sz="1900" dirty="0"/>
              <a:t>с мест </a:t>
            </a:r>
            <a:endParaRPr lang="ru-RU" sz="19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900" dirty="0" smtClean="0"/>
              <a:t>пересаживания </a:t>
            </a:r>
          </a:p>
          <a:p>
            <a:pPr algn="just">
              <a:buFont typeface="Arial" pitchFamily="34" charset="0"/>
              <a:buChar char="•"/>
            </a:pPr>
            <a:r>
              <a:rPr lang="ru-RU" sz="1900" dirty="0" smtClean="0"/>
              <a:t>обмен </a:t>
            </a:r>
            <a:r>
              <a:rPr lang="ru-RU" sz="1900" dirty="0"/>
              <a:t>любыми материалами и предметами </a:t>
            </a:r>
            <a:endParaRPr lang="ru-RU" sz="19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900" dirty="0" smtClean="0"/>
              <a:t>хождение </a:t>
            </a:r>
            <a:r>
              <a:rPr lang="ru-RU" sz="1900" dirty="0"/>
              <a:t>по ППЭ во время экзамена без </a:t>
            </a:r>
            <a:r>
              <a:rPr lang="ru-RU" sz="1900" dirty="0" smtClean="0"/>
              <a:t>сопровождения</a:t>
            </a:r>
          </a:p>
          <a:p>
            <a:pPr marL="0" indent="0"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нарушении этих правил и отказе в их соблюдении организаторы совместно с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членом ГЭК удаляют участника с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экзамена с внесением записи в протокол проведения экзамена в аудитории с указанием причины удаления. На бланках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проставляется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метка о факте удаления с экзамена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900" dirty="0" smtClean="0"/>
              <a:t>Пересдача </a:t>
            </a:r>
            <a:r>
              <a:rPr lang="ru-RU" sz="1900" dirty="0"/>
              <a:t>ЕГЭ для таких участников ЕГЭ предусмотрена </a:t>
            </a:r>
            <a:r>
              <a:rPr lang="ru-RU" sz="1900" dirty="0">
                <a:solidFill>
                  <a:srgbClr val="FF0000"/>
                </a:solidFill>
              </a:rPr>
              <a:t>только через год</a:t>
            </a:r>
            <a:r>
              <a:rPr lang="ru-RU" sz="1900" dirty="0"/>
              <a:t>.</a:t>
            </a:r>
          </a:p>
          <a:p>
            <a:pPr marL="0" indent="0" algn="just">
              <a:buNone/>
            </a:pP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xmlns="" val="57966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и процедура проведения ЕГЭ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>
              <a:buFontTx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Участник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ЕГЭ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который по состоянию здоровья или другим объективным причинам не может завершить выполнение экзаменационной работы, имеет право досрочно сдать экзаменационные материалы и покинуть аудиторию. Ответственный организатор должен пригласить организатора вне аудитории, который сопроводит такого участника к медицинскому работнику. В случае подтверждения медработником ухудшения состояния здоровья составляется акт о досрочном завершении экзамена по объективным причинам.</a:t>
            </a:r>
          </a:p>
          <a:p>
            <a:pPr marL="0" indent="0" algn="just">
              <a:buNone/>
            </a:pP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xmlns="" val="131184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90728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</a:rPr>
              <a:t>На каких сайтах можно получить более подробную информацию о </a:t>
            </a:r>
            <a:r>
              <a:rPr lang="ru-RU" sz="2400" b="1" dirty="0" smtClean="0">
                <a:solidFill>
                  <a:srgbClr val="FF0000"/>
                </a:solidFill>
              </a:rPr>
              <a:t>ЕГЭ? </a:t>
            </a:r>
            <a:endParaRPr lang="ru-RU" sz="2400" b="1" dirty="0"/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 smtClean="0"/>
              <a:t>http</a:t>
            </a:r>
            <a:r>
              <a:rPr lang="ru-RU" sz="2400" dirty="0"/>
              <a:t>://www.edu.ru/ (федеральный портал «Российское образование»)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/>
              <a:t>http://fipi.ru/ (Федеральный институт педагогических измерений)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2400" dirty="0"/>
              <a:t>http://obrnadzor.gov.ru/ (</a:t>
            </a:r>
            <a:r>
              <a:rPr lang="ru-RU" sz="2400" dirty="0" err="1"/>
              <a:t>Рособрнадзор</a:t>
            </a:r>
            <a:r>
              <a:rPr lang="ru-RU" sz="2400" dirty="0" smtClean="0"/>
              <a:t>)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400" dirty="0"/>
              <a:t>http://www.ege.spb.ru</a:t>
            </a:r>
            <a:r>
              <a:rPr lang="en-US" sz="2400" dirty="0" smtClean="0"/>
              <a:t>/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(Официальный информационный портал ГИА выпускников 9 и 11 классов в Санкт-Петербурге</a:t>
            </a:r>
            <a:r>
              <a:rPr lang="ru-RU" sz="2400" dirty="0"/>
              <a:t>)</a:t>
            </a:r>
            <a:endParaRPr lang="ru-RU" sz="2000" cap="all" dirty="0"/>
          </a:p>
        </p:txBody>
      </p:sp>
    </p:spTree>
    <p:extLst>
      <p:ext uri="{BB962C8B-B14F-4D97-AF65-F5344CB8AC3E}">
        <p14:creationId xmlns:p14="http://schemas.microsoft.com/office/powerpoint/2010/main" xmlns="" val="36996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 cstate="print"/>
          <a:srcRect l="23706" t="11970" r="24253" b="4738"/>
          <a:stretch/>
        </p:blipFill>
        <p:spPr bwMode="auto">
          <a:xfrm>
            <a:off x="5944235" y="1484784"/>
            <a:ext cx="3199765" cy="28809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699" y="1357298"/>
            <a:ext cx="5621623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6828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Экзамены – общая забота всей семьи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Не оставляйте ребёнка наедине с проблемой выбора экзаменов.</a:t>
            </a:r>
          </a:p>
          <a:p>
            <a:pPr algn="just"/>
            <a:r>
              <a:rPr lang="ru-RU" dirty="0" smtClean="0"/>
              <a:t>Контролируйте подготовку к экзаменам в течении всего периода обучения.</a:t>
            </a:r>
          </a:p>
          <a:p>
            <a:pPr algn="just"/>
            <a:r>
              <a:rPr lang="ru-RU" dirty="0" smtClean="0"/>
              <a:t>Не стесняйтесь получить консультацию у учителя.</a:t>
            </a:r>
          </a:p>
          <a:p>
            <a:pPr algn="just"/>
            <a:r>
              <a:rPr lang="ru-RU" dirty="0" smtClean="0"/>
              <a:t>Ознакомьтесь с контрольно-измерительными материалами.</a:t>
            </a:r>
          </a:p>
          <a:p>
            <a:pPr algn="just"/>
            <a:r>
              <a:rPr lang="ru-RU" dirty="0" smtClean="0"/>
              <a:t>Побывайте на сайтах подготовки к экзаменам.</a:t>
            </a:r>
          </a:p>
          <a:p>
            <a:pPr algn="just"/>
            <a:r>
              <a:rPr lang="ru-RU" dirty="0" smtClean="0"/>
              <a:t>Составьте план подготовки к экзаменам.</a:t>
            </a:r>
          </a:p>
          <a:p>
            <a:pPr algn="just"/>
            <a:r>
              <a:rPr lang="ru-RU" dirty="0" smtClean="0"/>
              <a:t>Настройтесь на позитив.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</a:t>
            </a:r>
          </a:p>
          <a:p>
            <a:pPr algn="ctr">
              <a:buNone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 внимание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742</TotalTime>
  <Words>1482</Words>
  <Application>Microsoft Office PowerPoint</Application>
  <PresentationFormat>Экран (4:3)</PresentationFormat>
  <Paragraphs>145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Официальная</vt:lpstr>
      <vt:lpstr>Государственная итоговая  аттестация в 11 классе   </vt:lpstr>
      <vt:lpstr>Основные сведения о ЕГЭ</vt:lpstr>
      <vt:lpstr>Особенности ЕГЭ</vt:lpstr>
      <vt:lpstr>Бланки ЕГЭ</vt:lpstr>
      <vt:lpstr>  Состав индивидуального комплекта ЕГЭ (печатается в аудитории)</vt:lpstr>
      <vt:lpstr>Участники ЕГЭ</vt:lpstr>
      <vt:lpstr>Итоговое сочинение</vt:lpstr>
      <vt:lpstr>Итоговое сочинение</vt:lpstr>
      <vt:lpstr>Сроки подачи заявления на ГИА-11</vt:lpstr>
      <vt:lpstr>Предметы ЕГЭ</vt:lpstr>
      <vt:lpstr>Предметы ЕГЭ</vt:lpstr>
      <vt:lpstr>Апелляция</vt:lpstr>
      <vt:lpstr>Результаты рассмотрения апелляции</vt:lpstr>
      <vt:lpstr>Результаты ЕГЭ</vt:lpstr>
      <vt:lpstr>Медали«За особые успехи в учении» I и II степеней</vt:lpstr>
      <vt:lpstr>Результаты ЕГЭ</vt:lpstr>
      <vt:lpstr>Неудовлетворительный результат</vt:lpstr>
      <vt:lpstr>Правила и процедура проведения ЕГЭ</vt:lpstr>
      <vt:lpstr>Правила и процедура проведения ЕГЭ</vt:lpstr>
      <vt:lpstr>Правила и процедура проведения ЕГЭ</vt:lpstr>
      <vt:lpstr>Правила и процедура проведения ЕГЭ</vt:lpstr>
      <vt:lpstr>Правила и процедура проведения ЕГЭ</vt:lpstr>
      <vt:lpstr>Полезные ссылки</vt:lpstr>
      <vt:lpstr>Полезные ссылки</vt:lpstr>
      <vt:lpstr>Экзамены – общая забота всей семьи</vt:lpstr>
      <vt:lpstr>Слайд 26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экзамены</dc:title>
  <dc:creator>HOME</dc:creator>
  <cp:lastModifiedBy>dns</cp:lastModifiedBy>
  <cp:revision>43</cp:revision>
  <dcterms:created xsi:type="dcterms:W3CDTF">2017-01-30T16:01:31Z</dcterms:created>
  <dcterms:modified xsi:type="dcterms:W3CDTF">2023-12-03T17:32:32Z</dcterms:modified>
</cp:coreProperties>
</file>